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56" r:id="rId6"/>
    <p:sldId id="258" r:id="rId7"/>
    <p:sldId id="259" r:id="rId8"/>
    <p:sldId id="288" r:id="rId9"/>
    <p:sldId id="285" r:id="rId10"/>
    <p:sldId id="279" r:id="rId11"/>
    <p:sldId id="281" r:id="rId12"/>
    <p:sldId id="282" r:id="rId13"/>
    <p:sldId id="286" r:id="rId14"/>
    <p:sldId id="290" r:id="rId15"/>
    <p:sldId id="270" r:id="rId16"/>
    <p:sldId id="271" r:id="rId17"/>
    <p:sldId id="293" r:id="rId18"/>
    <p:sldId id="294" r:id="rId19"/>
    <p:sldId id="272" r:id="rId20"/>
    <p:sldId id="300" r:id="rId21"/>
    <p:sldId id="299" r:id="rId22"/>
    <p:sldId id="280" r:id="rId23"/>
    <p:sldId id="289" r:id="rId24"/>
    <p:sldId id="266" r:id="rId25"/>
    <p:sldId id="265" r:id="rId26"/>
    <p:sldId id="287" r:id="rId27"/>
    <p:sldId id="267" r:id="rId28"/>
    <p:sldId id="268" r:id="rId29"/>
    <p:sldId id="269" r:id="rId30"/>
    <p:sldId id="298" r:id="rId31"/>
    <p:sldId id="291" r:id="rId32"/>
    <p:sldId id="264" r:id="rId33"/>
    <p:sldId id="292" r:id="rId34"/>
    <p:sldId id="261" r:id="rId35"/>
    <p:sldId id="273" r:id="rId36"/>
    <p:sldId id="295" r:id="rId37"/>
    <p:sldId id="296" r:id="rId38"/>
    <p:sldId id="262" r:id="rId39"/>
    <p:sldId id="275" r:id="rId40"/>
    <p:sldId id="297" r:id="rId41"/>
    <p:sldId id="278" r:id="rId4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232"/>
    <a:srgbClr val="333333"/>
    <a:srgbClr val="CC0000"/>
    <a:srgbClr val="999999"/>
    <a:srgbClr val="4D4D4D"/>
    <a:srgbClr val="2675B4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1744" autoAdjust="0"/>
  </p:normalViewPr>
  <p:slideViewPr>
    <p:cSldViewPr snapToGrid="0">
      <p:cViewPr varScale="1">
        <p:scale>
          <a:sx n="106" d="100"/>
          <a:sy n="106" d="100"/>
        </p:scale>
        <p:origin x="75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00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re, Katie" userId="S::kdemore@bu.edu::7bc4197d-bbe2-4096-9c4b-8a5fe3220bfa" providerId="AD" clId="Web-{DBED7609-EB9C-4A6A-A314-CF03CF31274B}"/>
    <pc:docChg chg="modSld">
      <pc:chgData name="Demore, Katie" userId="S::kdemore@bu.edu::7bc4197d-bbe2-4096-9c4b-8a5fe3220bfa" providerId="AD" clId="Web-{DBED7609-EB9C-4A6A-A314-CF03CF31274B}" dt="2018-05-01T18:07:44.793" v="18"/>
      <pc:docMkLst>
        <pc:docMk/>
      </pc:docMkLst>
      <pc:sldChg chg="modSp">
        <pc:chgData name="Demore, Katie" userId="S::kdemore@bu.edu::7bc4197d-bbe2-4096-9c4b-8a5fe3220bfa" providerId="AD" clId="Web-{DBED7609-EB9C-4A6A-A314-CF03CF31274B}" dt="2018-05-01T18:07:44.793" v="18"/>
        <pc:sldMkLst>
          <pc:docMk/>
          <pc:sldMk cId="0" sldId="256"/>
        </pc:sldMkLst>
        <pc:spChg chg="mod">
          <ac:chgData name="Demore, Katie" userId="S::kdemore@bu.edu::7bc4197d-bbe2-4096-9c4b-8a5fe3220bfa" providerId="AD" clId="Web-{DBED7609-EB9C-4A6A-A314-CF03CF31274B}" dt="2018-05-01T18:07:09.214" v="3"/>
          <ac:spMkLst>
            <pc:docMk/>
            <pc:sldMk cId="0" sldId="256"/>
            <ac:spMk id="5122" creationId="{F614569E-652B-4B8B-B2A6-93993576DD7D}"/>
          </ac:spMkLst>
        </pc:spChg>
        <pc:spChg chg="mod">
          <ac:chgData name="Demore, Katie" userId="S::kdemore@bu.edu::7bc4197d-bbe2-4096-9c4b-8a5fe3220bfa" providerId="AD" clId="Web-{DBED7609-EB9C-4A6A-A314-CF03CF31274B}" dt="2018-05-01T18:07:44.793" v="18"/>
          <ac:spMkLst>
            <pc:docMk/>
            <pc:sldMk cId="0" sldId="256"/>
            <ac:spMk id="5123" creationId="{B4A4B576-9A7C-4D44-BA16-1F64FC9AFD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FB29C450-AB2C-4939-A942-14BD6FD10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5C78177D-15BB-43EB-8DCB-1F2DBA4093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>
            <a:extLst>
              <a:ext uri="{FF2B5EF4-FFF2-40B4-BE49-F238E27FC236}">
                <a16:creationId xmlns:a16="http://schemas.microsoft.com/office/drawing/2014/main" id="{FD387FBA-B25A-4BC0-8703-2CCCECA2E2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1029">
            <a:extLst>
              <a:ext uri="{FF2B5EF4-FFF2-40B4-BE49-F238E27FC236}">
                <a16:creationId xmlns:a16="http://schemas.microsoft.com/office/drawing/2014/main" id="{9D87A03A-657A-44E0-94C7-9893D75E6D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4146F5-2D3E-42C5-8DE3-914129F41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CCCE8D-99BA-462D-8612-3DCA5FD64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60A4CBC-C884-41F5-9FB1-3F36758D3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D9D2EF-AF47-43E3-8F3E-908CCD167B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075671-4753-48C9-BB10-113044F446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26144CD-4FAE-49F3-86A1-BFD618333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FBE70E4-E74E-44AC-A336-919DDC756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B4E5092-46CB-452E-9528-3414CBE57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C33E5F8-53CF-4925-A82F-FBFFC89DA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142E2B5B-B5D9-4C40-BEF8-B7623FFFD5A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F58F271-CDE1-4C30-B094-CC9265B3B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99AAAB-0047-451C-92AB-98B8A5169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  <a:ea typeface="Osaka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66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567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59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04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84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9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4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2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99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13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1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9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7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EB06C4B-9576-41EB-BF30-9FBE613298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E1980-4807-46BE-A32D-2277E938B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3880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46C60A7-9DB9-4C13-81EA-D0873D40BC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FDB004-B628-4814-A05B-F19525D5B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853793"/>
            <a:ext cx="1291167" cy="60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ADA39E-5356-452B-80C1-BBD3C920D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B2578A-5CAA-4690-A58B-1D91A69DA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93658-EF13-4DD6-BFD6-1ED43F6F6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9E6EA22-B3C3-49C7-82BA-9DE76A35DC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5582-4CCA-4B69-A132-089C7832F7A2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06D93-1365-4CF1-A76E-6496534CE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D5AA17-59CA-4995-871F-81292F081C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0D59A-874F-4205-8B4A-9059DEEB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4882A-F5EF-46B0-BC3C-5E0A7F5FE1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188DE-E5F0-4884-96BB-201DFB6C3C55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1F5D8-E916-4870-B535-800A0C3862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F89389-7BBD-4B34-95C1-C57BED6A9B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B4C8-2E5B-4FF7-B465-81AAE793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7EB18E1-5067-4550-8637-03C3655E22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5235-4251-45D8-B60C-03D5A3929EEF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D23A64-E537-4205-A4CA-450E7A684F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465D9-6E9D-4565-955F-14E1AD06F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D211-4676-4360-ADAB-70E28416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FD7C413-AEFC-46D3-8C18-72CFDDDEDF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07CF-D941-4650-A31A-7A041C3EC03C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F61828-E315-4181-8995-494FD808F9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60AA1-6221-439D-BCA5-F023695416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E0FC-B393-405B-8D58-5867FA0C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DE0ECB6-A60E-441F-8127-C0765939C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99EEF-65E1-4866-BD9A-DB3BD1AAD3CF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EC1F64-46F0-4D9B-A04F-8036FCE7F4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A74285-70BF-4F02-8B75-08432DE739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2CE0-D448-4456-8DAE-C6DE4599D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4B2439E0-BFE8-43CA-90D5-C015093203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749C3-2A89-4348-ABDC-D615F185FE62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B1F034-D6B7-452F-8078-6C43DA9F93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220BF-61F3-449B-9619-BD71B0E124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3EF4E-5FAF-4F5B-9120-4539DF59B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A6A90272-D0E1-42E2-859A-3EB61098F5F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3BA3-65FA-49CB-BFC1-E1EC38F38302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2B6C692-8D58-4DBC-A16F-9A48FFD43C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81AAE3-234C-46F4-8DD4-C7ACFC81A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0911-8899-439A-9923-174A31877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D9DE6C8-2D45-42C2-A7D4-68D67E876DF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DE78B-0DBB-4BD5-B4F6-FBA2A59E2964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09BDB4-7725-42AD-8573-EF564C4340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3446A-6F09-455B-A106-2B744F37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4B70C-6F8F-4B8A-B935-8F0D8D51E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AE4EFC3-E6EC-4629-88D6-8B9F4150E5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4F76B-3292-46E6-9E1C-9CAD9E62904D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77AA55-613D-4739-B4F0-5B06DE05B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89B750-19E8-458D-9E6E-1858561C7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11B4-0B41-4947-813F-EC8EF2D19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99B92DB-CEC6-4637-978F-889DAB7BCE6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0269-F143-4844-AD75-E64615678CCD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E0CA9C13-D196-44EF-9242-5732266909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B3AB7D0-65B9-4D66-A278-B4EAA5892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is the title of this slide.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1AF9EF0-D2D1-4F15-B924-A8D2C55DC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4A80DE0-C0DE-4AD0-A8A8-CA3E038989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dirty="0"/>
              <a:t>Trustees Presentation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1AFACB-DD47-4AF3-82F1-8F68470E6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 smtClean="0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25EC5-2591-400F-9F1F-8AB93A026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42" name="Rectangle 18">
            <a:extLst>
              <a:ext uri="{FF2B5EF4-FFF2-40B4-BE49-F238E27FC236}">
                <a16:creationId xmlns:a16="http://schemas.microsoft.com/office/drawing/2014/main" id="{587FF281-69C7-48FC-B13E-31CF5CB53D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81FDF6-E21B-4E1F-B5C2-97C64233F3C7}" type="datetime1">
              <a:rPr lang="en-US"/>
              <a:pPr>
                <a:defRPr/>
              </a:pPr>
              <a:t>1/23/2020</a:t>
            </a:fld>
            <a:endParaRPr lang="en-US"/>
          </a:p>
        </p:txBody>
      </p:sp>
      <p:pic>
        <p:nvPicPr>
          <p:cNvPr id="1032" name="Picture 19">
            <a:extLst>
              <a:ext uri="{FF2B5EF4-FFF2-40B4-BE49-F238E27FC236}">
                <a16:creationId xmlns:a16="http://schemas.microsoft.com/office/drawing/2014/main" id="{6CF22065-A4C1-47B3-896C-B9DB9720C3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845629"/>
            <a:ext cx="1291167" cy="6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ughingsquid.com/world-mercator-projection-map-country-size/" TargetMode="External"/><Relationship Id="rId2" Type="http://schemas.openxmlformats.org/officeDocument/2006/relationships/hyperlink" Target="https://www.youtube.com/watch?v=CPQZ7NcQ6Y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sktop.arcgis.com/en/arcmap/10.3/guide-books/map-projections/geographic-coordinate-system.htm" TargetMode="External"/><Relationship Id="rId4" Type="http://schemas.openxmlformats.org/officeDocument/2006/relationships/hyperlink" Target="https://www.britannica.com/science/Mercator-projection/media/375638/23109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projected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education.psu.edu/natureofgeoinfo/c2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geodatabases/raster-basics.htm" TargetMode="External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help/projects/supported-data-types-and-items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graphic_information_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.edu/casit/information/purchasing-software/" TargetMode="External"/><Relationship Id="rId2" Type="http://schemas.openxmlformats.org/officeDocument/2006/relationships/hyperlink" Target="https://www.qgi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.edu/casit/help-reques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service-details/massgis-data-lay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get-started/introducing-arcgis-pro.htm" TargetMode="External"/><Relationship Id="rId7" Type="http://schemas.openxmlformats.org/officeDocument/2006/relationships/hyperlink" Target="https://learn.arcgis.com/en/galle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arcpy/main/arcgis-pro-arcpy-reference.htm" TargetMode="External"/><Relationship Id="rId5" Type="http://schemas.openxmlformats.org/officeDocument/2006/relationships/hyperlink" Target="https://pro.arcgis.com/en/pro-app/tool-reference/main/arcgis-pro-tool-reference.htm" TargetMode="External"/><Relationship Id="rId4" Type="http://schemas.openxmlformats.org/officeDocument/2006/relationships/hyperlink" Target="https://pro.arcgis.com/en/pro-app/help/main/welcome-to-the-arcgis-pro-app-help.ht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natureofgeoinfo/c2_p10.html" TargetMode="External"/><Relationship Id="rId7" Type="http://schemas.openxmlformats.org/officeDocument/2006/relationships/hyperlink" Target="http://desktop.arcgis.com/en/arcmap/10.3/guide-books/map-projections/geographic-coordinate-system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://desktop.arcgis.com/en/arcmap/10.3/guide-books/map-projections/about-geographic-coordinate-systems.htm" TargetMode="Externa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s.noaa.gov/datums/newdatums/index.shtml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lipsoi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rth_American_Datum#/media/File:Datum_Shift_Between_NAD27_and_NAD83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geographic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14569E-652B-4B8B-B2A6-93993576D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Basics of using ArcGIS Pro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4A4B576-9A7C-4D44-BA16-1F64FC9AFD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Research Computing Services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January 24, 2020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Dennis Milechin, P.E.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help@scc.bu.edu</a:t>
            </a:r>
            <a:endParaRPr lang="en-US" altLang="en-US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Projections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42" y="1156758"/>
            <a:ext cx="5492160" cy="5448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006" y="1684936"/>
            <a:ext cx="42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wrong with this map?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1412"/>
              </p:ext>
            </p:extLst>
          </p:nvPr>
        </p:nvGraphicFramePr>
        <p:xfrm>
          <a:off x="435006" y="2973377"/>
          <a:ext cx="368507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9431">
                  <a:extLst>
                    <a:ext uri="{9D8B030D-6E8A-4147-A177-3AD203B41FA5}">
                      <a16:colId xmlns:a16="http://schemas.microsoft.com/office/drawing/2014/main" val="816318536"/>
                    </a:ext>
                  </a:extLst>
                </a:gridCol>
                <a:gridCol w="1945648">
                  <a:extLst>
                    <a:ext uri="{9D8B030D-6E8A-4147-A177-3AD203B41FA5}">
                      <a16:colId xmlns:a16="http://schemas.microsoft.com/office/drawing/2014/main" val="300342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 mi ^2)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11,730,000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Antarctica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5,405,000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836,300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0277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59753" y="1171212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Greenland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867779" y="1355878"/>
            <a:ext cx="791974" cy="666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65667" y="6056855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Antarctica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9231431" y="4609679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Africa</a:t>
            </a:r>
            <a:endParaRPr lang="en-US" sz="18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835444" y="4288031"/>
            <a:ext cx="395987" cy="5184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1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8908" y="556340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www.youtube.com/watch?v=CPQZ7NcQ6YQ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https://laughingsquid.com/world-mercator-projection-map-country-size/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7" y="1781470"/>
            <a:ext cx="3604231" cy="337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59" y="2811446"/>
            <a:ext cx="3783126" cy="1368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31" y="1781469"/>
            <a:ext cx="3819738" cy="27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040" y="1949096"/>
            <a:ext cx="8637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Allow creation of flat maps.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At expense of distorting:</a:t>
            </a:r>
          </a:p>
          <a:p>
            <a:r>
              <a:rPr lang="en-US" dirty="0"/>
              <a:t>	</a:t>
            </a:r>
            <a:r>
              <a:rPr lang="en-US" dirty="0" smtClean="0"/>
              <a:t>- Shape</a:t>
            </a:r>
          </a:p>
          <a:p>
            <a:r>
              <a:rPr lang="en-US" dirty="0"/>
              <a:t>	</a:t>
            </a:r>
            <a:r>
              <a:rPr lang="en-US" dirty="0" smtClean="0"/>
              <a:t>- Area</a:t>
            </a:r>
          </a:p>
          <a:p>
            <a:r>
              <a:rPr lang="en-US" dirty="0"/>
              <a:t>	</a:t>
            </a:r>
            <a:r>
              <a:rPr lang="en-US" dirty="0" smtClean="0"/>
              <a:t>- Direction</a:t>
            </a:r>
          </a:p>
          <a:p>
            <a:r>
              <a:rPr lang="en-US" dirty="0"/>
              <a:t>	</a:t>
            </a:r>
            <a:r>
              <a:rPr lang="en-US" dirty="0" smtClean="0"/>
              <a:t>-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pic>
        <p:nvPicPr>
          <p:cNvPr id="7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5" y="190389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cator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27" y="1807035"/>
            <a:ext cx="6841573" cy="42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026" y="1333500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1200" y="632810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https://www.britannica.com/science/Mercator-projection/media/375638/231099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506026" y="5675157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5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32" y="1333499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 bwMode="auto">
          <a:xfrm flipV="1">
            <a:off x="4616387" y="1564332"/>
            <a:ext cx="1713392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54" y="1333500"/>
            <a:ext cx="3733199" cy="285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53" y="2913560"/>
            <a:ext cx="2083571" cy="3202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89271" y="6168187"/>
            <a:ext cx="2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NAD 1983 UTM Zone 15N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83" y="4189921"/>
            <a:ext cx="15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Cube World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55" y="3799679"/>
            <a:ext cx="2537995" cy="23713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31615" y="6220381"/>
            <a:ext cx="323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Polar NSIDC EASE Grid North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72" y="1380350"/>
            <a:ext cx="4227525" cy="24193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2800" y="4017979"/>
            <a:ext cx="15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World Fuller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</a:t>
            </a:r>
            <a:r>
              <a:rPr lang="en-US" altLang="en-US" b="1" kern="0" dirty="0" smtClean="0"/>
              <a:t>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dirty="0">
                <a:hlinkClick r:id="rId3"/>
              </a:rPr>
              <a:t>https://desktop.arcgis.com/en/arcmap/latest/map/projections/pdf/projected_coordinate_systems.pdf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Projected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Why do you need to care?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Certain GIS tools require geographic coordinate system and projection to be the same for all inputs.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err="1" smtClean="0"/>
              <a:t>Georeferencing</a:t>
            </a:r>
            <a:r>
              <a:rPr lang="en-US" dirty="0" smtClean="0"/>
              <a:t> images or old maps.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When receiving data, like a CSV file with coordinates, make sure you know the geographic coordinate system and projection!</a:t>
            </a:r>
          </a:p>
          <a:p>
            <a:pPr marL="800100" lvl="1" indent="-342900">
              <a:buFontTx/>
              <a:buChar char="-"/>
            </a:pP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software implements most of the GIS theory for us.  Phew!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908" y="294568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learn more: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://www.e-education.psu.edu/natureofgeoinfo/c2.html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3002" y="1547260"/>
            <a:ext cx="642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 and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Spatial Data Types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Outline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Lecture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What is GIS?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GIS Theory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coordinate system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Projections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Spatial data </a:t>
            </a:r>
            <a:r>
              <a:rPr lang="en-US" altLang="en-US" b="1" dirty="0"/>
              <a:t>t</a:t>
            </a:r>
            <a:r>
              <a:rPr lang="en-US" altLang="en-US" b="1" dirty="0" smtClean="0"/>
              <a:t>ypes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Attributes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ESRI Products 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Hands On Portion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7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 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98932" y="3982193"/>
            <a:ext cx="1417962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4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 flipV="1">
            <a:off x="4906391" y="3366856"/>
            <a:ext cx="276225" cy="958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82616" y="2708847"/>
            <a:ext cx="972584" cy="6580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1" y="2736588"/>
            <a:ext cx="1828800" cy="221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635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37173" y="2708848"/>
            <a:ext cx="82296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06571" y="2519935"/>
            <a:ext cx="7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(X, Y)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 bwMode="auto">
          <a:xfrm>
            <a:off x="4835369" y="4246406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113285" y="328761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082488" y="265735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166151" y="444033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36196" y="416716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2425" y="354704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07217" y="355479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60464" y="314979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281" y="4904912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Polylines</a:t>
            </a:r>
            <a:endParaRPr lang="en-US" dirty="0"/>
          </a:p>
        </p:txBody>
      </p:sp>
      <p:cxnSp>
        <p:nvCxnSpPr>
          <p:cNvPr id="30" name="Straight Connector 29"/>
          <p:cNvCxnSpPr>
            <a:endCxn id="33" idx="4"/>
          </p:cNvCxnSpPr>
          <p:nvPr/>
        </p:nvCxnSpPr>
        <p:spPr bwMode="auto">
          <a:xfrm flipV="1">
            <a:off x="7878467" y="2779456"/>
            <a:ext cx="71021" cy="15098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33" idx="6"/>
          </p:cNvCxnSpPr>
          <p:nvPr/>
        </p:nvCxnSpPr>
        <p:spPr bwMode="auto">
          <a:xfrm flipV="1">
            <a:off x="8020509" y="2672480"/>
            <a:ext cx="1106767" cy="277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7807445" y="421003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78466" y="262098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054564" y="262098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40357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cxnSp>
        <p:nvCxnSpPr>
          <p:cNvPr id="38" name="Straight Connector 37"/>
          <p:cNvCxnSpPr>
            <a:endCxn id="34" idx="5"/>
          </p:cNvCxnSpPr>
          <p:nvPr/>
        </p:nvCxnSpPr>
        <p:spPr bwMode="auto">
          <a:xfrm flipH="1" flipV="1">
            <a:off x="9175805" y="2756249"/>
            <a:ext cx="642898" cy="870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32" idx="6"/>
          </p:cNvCxnSpPr>
          <p:nvPr/>
        </p:nvCxnSpPr>
        <p:spPr bwMode="auto">
          <a:xfrm flipV="1">
            <a:off x="7949488" y="3616125"/>
            <a:ext cx="1869215" cy="673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9725021" y="354474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133" y="5903913"/>
            <a:ext cx="653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Each type of vector data is put in its own group when stored.  Example, a Points </a:t>
            </a:r>
            <a:r>
              <a:rPr lang="en-US" sz="1600" dirty="0" err="1" smtClean="0"/>
              <a:t>Shapefile</a:t>
            </a:r>
            <a:r>
              <a:rPr lang="en-US" sz="1600" dirty="0" smtClean="0"/>
              <a:t> will only have points data, no polylines or polygons.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184777" y="4035458"/>
            <a:ext cx="2070965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Raster Data – continuous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4735" y="6246813"/>
            <a:ext cx="5211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desktop.arcgis.com/en/arcmap/latest/manage-data/raster-and-images/what-is-raster-data.htm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http://desktop.arcgis.com/en/arcmap/10.3/manage-data/geodatabases/raster-basics.htm</a:t>
            </a:r>
            <a:endParaRPr lang="en-US" sz="1000" dirty="0"/>
          </a:p>
        </p:txBody>
      </p:sp>
      <p:pic>
        <p:nvPicPr>
          <p:cNvPr id="1026" name="Picture 2" descr="Diagram of cell valu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 bwMode="auto">
          <a:xfrm>
            <a:off x="2591786" y="2598895"/>
            <a:ext cx="5219700" cy="27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50940" y="2964016"/>
            <a:ext cx="516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Spatial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3857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47" y="354971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88" y="1141671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Examples of Raster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8102" y="6466602"/>
            <a:ext cx="5211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http://desktop.arcgis.com/en/arcmap/latest/manage-data/raster-and-images/what-is-raster-data.htm</a:t>
            </a:r>
            <a:endParaRPr lang="en-US" sz="1000" dirty="0"/>
          </a:p>
        </p:txBody>
      </p:sp>
      <p:pic>
        <p:nvPicPr>
          <p:cNvPr id="5122" name="Picture 2" descr="raster as bas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101505"/>
            <a:ext cx="30956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rrain analysis example showing ele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2061"/>
            <a:ext cx="2857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matic raster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26" y="4587401"/>
            <a:ext cx="51149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52768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735" y="1587624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4572000" y="2613916"/>
            <a:ext cx="1591569" cy="1012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82270" y="375525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6163569" y="2613916"/>
            <a:ext cx="1258163" cy="941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25820" y="3590137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cxnSp>
        <p:nvCxnSpPr>
          <p:cNvPr id="11" name="Straight Arrow Connector 10"/>
          <p:cNvCxnSpPr>
            <a:stCxn id="23" idx="2"/>
          </p:cNvCxnSpPr>
          <p:nvPr/>
        </p:nvCxnSpPr>
        <p:spPr bwMode="auto">
          <a:xfrm flipH="1">
            <a:off x="2265287" y="4398328"/>
            <a:ext cx="2008817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7403" y="532650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Points</a:t>
            </a:r>
            <a:endParaRPr lang="en-US" kern="0" dirty="0"/>
          </a:p>
        </p:txBody>
      </p:sp>
      <p:cxnSp>
        <p:nvCxnSpPr>
          <p:cNvPr id="13" name="Straight Arrow Connector 12"/>
          <p:cNvCxnSpPr>
            <a:stCxn id="23" idx="2"/>
          </p:cNvCxnSpPr>
          <p:nvPr/>
        </p:nvCxnSpPr>
        <p:spPr bwMode="auto">
          <a:xfrm flipH="1">
            <a:off x="4257089" y="4398328"/>
            <a:ext cx="17015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82269" y="5326504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Polylines</a:t>
            </a:r>
            <a:endParaRPr lang="en-US" kern="0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 bwMode="auto">
          <a:xfrm>
            <a:off x="4274104" y="4398328"/>
            <a:ext cx="1380971" cy="777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265936" y="5274816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Polygon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7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GIS Theory – Spatial Data Types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is spatial data stored?</a:t>
            </a:r>
          </a:p>
          <a:p>
            <a:pPr marL="0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options to cover in this course!</a:t>
            </a: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pro.arcgis.com/en/pro-app/help/projects/supported-data-types-and-items.htm</a:t>
            </a:r>
            <a:endParaRPr lang="en-US" sz="1400" dirty="0" smtClean="0"/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Ones: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Shapefiles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Geodatabase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 Files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Map Services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Attributes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067" y="1403631"/>
            <a:ext cx="3022353" cy="629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Spatial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655786" y="1447800"/>
            <a:ext cx="3022353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Attribute Component</a:t>
            </a:r>
            <a:endParaRPr lang="en-US" kern="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r="1794"/>
          <a:stretch/>
        </p:blipFill>
        <p:spPr>
          <a:xfrm>
            <a:off x="1016985" y="2032986"/>
            <a:ext cx="4105431" cy="38709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86" y="2212952"/>
            <a:ext cx="3095625" cy="268605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 bwMode="auto">
          <a:xfrm>
            <a:off x="3746377" y="3666478"/>
            <a:ext cx="106532" cy="976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852910" y="2674617"/>
            <a:ext cx="736845" cy="991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313608" y="2212952"/>
            <a:ext cx="89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Products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What is GIS?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Information System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“</a:t>
            </a:r>
            <a:r>
              <a:rPr lang="en-US" dirty="0"/>
              <a:t>A </a:t>
            </a:r>
            <a:r>
              <a:rPr lang="en-US" b="1" dirty="0"/>
              <a:t>geographic information system</a:t>
            </a:r>
            <a:r>
              <a:rPr lang="en-US" dirty="0"/>
              <a:t> (</a:t>
            </a:r>
            <a:r>
              <a:rPr lang="en-US" b="1" dirty="0"/>
              <a:t>GIS</a:t>
            </a:r>
            <a:r>
              <a:rPr lang="en-US" dirty="0"/>
              <a:t>) is a system designed to capture, store, manipulate, analyze, manage, and present spatial or geographic </a:t>
            </a:r>
            <a:r>
              <a:rPr lang="en-US" dirty="0" smtClean="0"/>
              <a:t>data”</a:t>
            </a:r>
          </a:p>
          <a:p>
            <a:pPr marL="914400" lvl="2" indent="0" eaLnBrk="1" hangingPunct="1">
              <a:buClr>
                <a:srgbClr val="CC0000"/>
              </a:buClr>
              <a:buNone/>
            </a:pPr>
            <a:endParaRPr lang="en-US" altLang="en-US" b="1" dirty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sz="1000" dirty="0">
                <a:hlinkClick r:id="rId3"/>
              </a:rPr>
              <a:t>https://en.wikipedia.org/wiki/Geographic_information_system</a:t>
            </a:r>
            <a:endParaRPr lang="en-US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411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Products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8215" y="1310326"/>
            <a:ext cx="7614763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Desktop Application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Pro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Cloud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Online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</a:t>
            </a:r>
            <a:r>
              <a:rPr lang="en-US" dirty="0" err="1" smtClean="0"/>
              <a:t>StoryMaps</a:t>
            </a:r>
            <a:endParaRPr lang="en-US" dirty="0" smtClean="0"/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Living Atlas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Hub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/>
              <a:t>ArcGIS </a:t>
            </a:r>
            <a:r>
              <a:rPr lang="en-US" dirty="0" smtClean="0"/>
              <a:t>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Enterprise Server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Enterprise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297130" y="1806821"/>
            <a:ext cx="3309915" cy="4438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0132" y="551406"/>
            <a:ext cx="6881868" cy="193899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maps for printing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Symbolize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Create, edit, delete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Toolboxes for spatial analysis</a:t>
            </a:r>
          </a:p>
          <a:p>
            <a:r>
              <a:rPr lang="en-US" dirty="0" smtClean="0"/>
              <a:t>- Upload data or maps to ArcGIS Online to share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  <a:endCxn id="5" idx="3"/>
          </p:cNvCxnSpPr>
          <p:nvPr/>
        </p:nvCxnSpPr>
        <p:spPr bwMode="auto">
          <a:xfrm flipH="1">
            <a:off x="4607045" y="1520902"/>
            <a:ext cx="703087" cy="507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297130" y="2665008"/>
            <a:ext cx="3234500" cy="88889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11" name="Straight Arrow Connector 10"/>
          <p:cNvCxnSpPr>
            <a:stCxn id="17" idx="1"/>
            <a:endCxn id="10" idx="3"/>
          </p:cNvCxnSpPr>
          <p:nvPr/>
        </p:nvCxnSpPr>
        <p:spPr bwMode="auto">
          <a:xfrm flipH="1" flipV="1">
            <a:off x="4531630" y="3109457"/>
            <a:ext cx="778502" cy="228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310132" y="2737348"/>
            <a:ext cx="614950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simple maps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Minimal spatial processing tools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Easy to share maps or spatial data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7130" y="3582164"/>
            <a:ext cx="3234500" cy="39594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24" name="Straight Arrow Connector 23"/>
          <p:cNvCxnSpPr>
            <a:stCxn id="25" idx="1"/>
            <a:endCxn id="23" idx="3"/>
          </p:cNvCxnSpPr>
          <p:nvPr/>
        </p:nvCxnSpPr>
        <p:spPr bwMode="auto">
          <a:xfrm flipH="1" flipV="1">
            <a:off x="4531630" y="3780138"/>
            <a:ext cx="778502" cy="6831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10132" y="4232430"/>
            <a:ext cx="614950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ESRI managed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14072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0" grpId="0" animBg="1"/>
      <p:bldP spid="17" grpId="0" animBg="1"/>
      <p:bldP spid="23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Pro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9313" y="1130920"/>
            <a:ext cx="9210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Pro?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Works </a:t>
            </a:r>
            <a:r>
              <a:rPr lang="en-US" b="1" dirty="0" smtClean="0"/>
              <a:t>ONLY</a:t>
            </a:r>
            <a:r>
              <a:rPr lang="en-US" dirty="0" smtClean="0"/>
              <a:t> on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– QGIS (</a:t>
            </a:r>
            <a:r>
              <a:rPr lang="en-US" dirty="0">
                <a:hlinkClick r:id="rId2"/>
              </a:rPr>
              <a:t>https://www.qgis.org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Free for CAS Students, Faculty, Staff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$125 per year for others.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http://www.bu.edu/casit/information/purchasing-software/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Computer Labs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Building computer labs 327 and 330.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BU Medical – “L” Building L1110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Online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157" y="2224430"/>
            <a:ext cx="921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Online access?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can create an account for you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http://www.bu.edu/casit/help-request/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44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– Example Workflow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field </a:t>
            </a:r>
            <a:r>
              <a:rPr lang="en-US" dirty="0"/>
              <a:t>d</a:t>
            </a:r>
            <a:r>
              <a:rPr lang="en-US" dirty="0" smtClean="0"/>
              <a:t>ata with coordinates, or download it.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>
                <a:hlinkClick r:id="rId3"/>
              </a:rPr>
              <a:t>https://www.mass.gov/service-details/massgis-data-layers</a:t>
            </a:r>
            <a:endParaRPr lang="en-US" sz="14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Clean the data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Import data into ArcGIS Pro.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ArcGIS Pro to visualize the data in map form.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Toolboxes to do spatial analysis.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Create map showing the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Share the map/results with others.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65824" y="2982115"/>
            <a:ext cx="7457244" cy="923278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1735" y="3212921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  <a:endCxn id="2" idx="3"/>
          </p:cNvCxnSpPr>
          <p:nvPr/>
        </p:nvCxnSpPr>
        <p:spPr bwMode="auto">
          <a:xfrm flipH="1">
            <a:off x="8123068" y="3443754"/>
            <a:ext cx="85866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82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- Resources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ArcGIS Pro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https://pro.arcgis.com/en/pro-app/get-started/introducing-arcgis-pro.htm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Documentation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https://pro.arcgis.com/en/pro-app/help/main/welcome-to-the-arcgis-pro-app-help.htm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Tool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https://pro.arcgis.com/en/pro-app/tool-reference/main/arcgis-pro-tool-reference.htm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Python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pro.arcgis.com/en/pro-app/arcpy/main/arcgis-pro-arcpy-reference.htm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Galleries of specific applications of GIS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https://learn.arcgis.com/en/gallery/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- Terminology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A working directory on your local computer where all GIS resources or configurations to GIS resources are stored for a particular project. 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Templates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 Preconfigured layouts for particular tasks that one might do.  We will focus on “Map”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or Dataset –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 data that can be read by ArcGIS Pro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hapefile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webmap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services, geodatabase)</a:t>
            </a:r>
          </a:p>
          <a:p>
            <a:pPr marL="0" indent="0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ArcGIS Pro creates a “layer” when reading data/dataset. Layer provides definition of how the data is presented in a map.  Also is the input for spatial tools.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7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90243"/>
            <a:ext cx="10566400" cy="685800"/>
          </a:xfrm>
        </p:spPr>
        <p:txBody>
          <a:bodyPr/>
          <a:lstStyle/>
          <a:p>
            <a:r>
              <a:rPr lang="en-US" b="1" dirty="0" smtClean="0"/>
              <a:t>Let’s Open ArcMap!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1" y="531443"/>
            <a:ext cx="4828289" cy="51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</a:t>
            </a:r>
            <a:r>
              <a:rPr lang="en-US" altLang="en-US" b="1" dirty="0"/>
              <a:t>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4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1/23/2020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826" y="385028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System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076" y="1161256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How do I tell a computer where we are located on earth?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/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86" y="1882776"/>
            <a:ext cx="7987214" cy="436403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5241303" y="2450237"/>
            <a:ext cx="2908400" cy="136761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9701" y="1988572"/>
            <a:ext cx="17844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9700" y="2519698"/>
            <a:ext cx="5126633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42.350083 N, </a:t>
            </a:r>
            <a:r>
              <a:rPr lang="en-US" b="1" dirty="0"/>
              <a:t>-</a:t>
            </a:r>
            <a:r>
              <a:rPr lang="en-US" b="1" dirty="0" smtClean="0"/>
              <a:t>71.104168 W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5639" y="3538636"/>
            <a:ext cx="41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system.</a:t>
            </a:r>
            <a:endParaRPr lang="en-US" dirty="0"/>
          </a:p>
        </p:txBody>
      </p:sp>
      <p:pic>
        <p:nvPicPr>
          <p:cNvPr id="1030" name="Picture 6" descr="An example showing how the Cartesian coordinate syste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4" y="1826398"/>
            <a:ext cx="24193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444" y="3183254"/>
            <a:ext cx="3047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https://www.e-education.psu.edu/natureofgeoinfo/c2_p10.html</a:t>
            </a:r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002" y="1333500"/>
            <a:ext cx="38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pic>
        <p:nvPicPr>
          <p:cNvPr id="1032" name="Picture 8" descr="Illustration of parallels and meridians that form a gratic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" y="4043709"/>
            <a:ext cx="53149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1034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12798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21376" y="5087296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7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233778" y="551877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http://desktop.arcgis.com/en/arcmap/10.3/guide-books/map-projections/about-geographic-coordinate-systems.htm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8860933" y="1628259"/>
            <a:ext cx="799115" cy="845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6643" y="1280536"/>
            <a:ext cx="270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(50 E, 40 N)</a:t>
            </a:r>
            <a:endParaRPr lang="en-US" dirty="0"/>
          </a:p>
        </p:txBody>
      </p:sp>
      <p:cxnSp>
        <p:nvCxnSpPr>
          <p:cNvPr id="30" name="Straight Connector 29"/>
          <p:cNvCxnSpPr>
            <a:stCxn id="1030" idx="0"/>
            <a:endCxn id="1030" idx="2"/>
          </p:cNvCxnSpPr>
          <p:nvPr/>
        </p:nvCxnSpPr>
        <p:spPr bwMode="auto">
          <a:xfrm>
            <a:off x="2380479" y="1826398"/>
            <a:ext cx="0" cy="12858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30" idx="1"/>
          </p:cNvCxnSpPr>
          <p:nvPr/>
        </p:nvCxnSpPr>
        <p:spPr bwMode="auto">
          <a:xfrm>
            <a:off x="1170804" y="2469336"/>
            <a:ext cx="2296673" cy="4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137" y="5377758"/>
            <a:ext cx="44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 a math model.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6891" y="1768468"/>
            <a:ext cx="150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Point (2,2)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2380479" y="2436068"/>
            <a:ext cx="3881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cxnSp>
      <p:sp>
        <p:nvSpPr>
          <p:cNvPr id="40" name="Oval 39"/>
          <p:cNvSpPr/>
          <p:nvPr/>
        </p:nvSpPr>
        <p:spPr bwMode="auto">
          <a:xfrm>
            <a:off x="2688879" y="2007344"/>
            <a:ext cx="135803" cy="11585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2768661" y="2105483"/>
            <a:ext cx="0" cy="35967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55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1" grpId="0"/>
      <p:bldP spid="33" grpId="0"/>
      <p:bldP spid="34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67073"/>
            <a:ext cx="7353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Very complicated topic.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many Geographic Coordinate Systems.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spherical/ellipsoidal </a:t>
            </a:r>
            <a:r>
              <a:rPr lang="en-US" dirty="0"/>
              <a:t>a</a:t>
            </a:r>
            <a:r>
              <a:rPr lang="en-US" dirty="0" smtClean="0"/>
              <a:t>pproximation of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They are updated occasionally.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North American Datum (NAD)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27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83 (with 5 updates)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hlinkClick r:id="rId3"/>
              </a:rPr>
              <a:t>New Datum in 2022!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3/33/Ellipsoide.svg/400px-Ellipsoi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6" y="1967897"/>
            <a:ext cx="381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27814" y="5276052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https://en.wikipedia.org/wiki/Ellipsoid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43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4098" name="Picture 2" descr="https://upload.wikimedia.org/wikipedia/commons/4/41/Datum_Shift_Between_NAD27_and_NAD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" y="1429145"/>
            <a:ext cx="814645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6975" y="5773108"/>
            <a:ext cx="828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https://en.wikipedia.org/wiki/North_American_Datum#/media/File:Datum_Shift_Between_NAD27_and_NAD83.png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839200" y="1178394"/>
            <a:ext cx="3443926" cy="400110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dirty="0" smtClean="0"/>
              <a:t>42.350083 </a:t>
            </a:r>
            <a:r>
              <a:rPr lang="en-US" sz="2000" dirty="0"/>
              <a:t>N, -71.104168 W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8175280" y="1640059"/>
            <a:ext cx="663920" cy="10216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54150" y="2487029"/>
            <a:ext cx="245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be off by 40 to 45 meters!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 Geographic Coordinate System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06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1/23/2020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</a:t>
            </a:r>
            <a:r>
              <a:rPr lang="en-US" altLang="en-US" b="1" kern="0" dirty="0" smtClean="0"/>
              <a:t>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hlinkClick r:id="rId3"/>
              </a:rPr>
              <a:t>https://desktop.arcgis.com/en/arcmap/latest/map/projections/pdf/geographic_coordinate_systems.pdf</a:t>
            </a: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1573800B074D9DC1ABE8152B2F7B" ma:contentTypeVersion="9" ma:contentTypeDescription="Create a new document." ma:contentTypeScope="" ma:versionID="3224b72f38d0176abf053a77e9fc8f92">
  <xsd:schema xmlns:xsd="http://www.w3.org/2001/XMLSchema" xmlns:xs="http://www.w3.org/2001/XMLSchema" xmlns:p="http://schemas.microsoft.com/office/2006/metadata/properties" xmlns:ns2="dbe3083c-a2b3-4781-8edf-730f35644aaa" xmlns:ns3="307d9ce4-99e2-4d30-8e78-7d7f4c3d586e" targetNamespace="http://schemas.microsoft.com/office/2006/metadata/properties" ma:root="true" ma:fieldsID="dc0db1d53650d0f47d155f0e0b6811d1" ns2:_="" ns3:_="">
    <xsd:import namespace="dbe3083c-a2b3-4781-8edf-730f35644aaa"/>
    <xsd:import namespace="307d9ce4-99e2-4d30-8e78-7d7f4c3d58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3083c-a2b3-4781-8edf-730f35644a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d9ce4-99e2-4d30-8e78-7d7f4c3d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327E30-CA33-417A-A1FF-497E5F18F5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F6170D-3476-46C7-BE06-A4E8FA9CB4BE}">
  <ds:schemaRefs>
    <ds:schemaRef ds:uri="307d9ce4-99e2-4d30-8e78-7d7f4c3d586e"/>
    <ds:schemaRef ds:uri="dbe3083c-a2b3-4781-8edf-730f35644a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D7E620-9286-422A-B000-54E713F80CC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1C3E6894-100F-474E-8C0B-C73CFFC4A459}">
  <ds:schemaRefs>
    <ds:schemaRef ds:uri="http://schemas.microsoft.com/office/2006/metadata/properties"/>
    <ds:schemaRef ds:uri="307d9ce4-99e2-4d30-8e78-7d7f4c3d586e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dbe3083c-a2b3-4781-8edf-730f35644aa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5807</TotalTime>
  <Words>1191</Words>
  <Application>Microsoft Office PowerPoint</Application>
  <PresentationFormat>Widescreen</PresentationFormat>
  <Paragraphs>368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Osaka</vt:lpstr>
      <vt:lpstr>Times</vt:lpstr>
      <vt:lpstr>Times New Roman</vt:lpstr>
      <vt:lpstr>Wingdings</vt:lpstr>
      <vt:lpstr>Blank Presentation</vt:lpstr>
      <vt:lpstr>Basics of using ArcGIS Pro</vt:lpstr>
      <vt:lpstr>Outline</vt:lpstr>
      <vt:lpstr>What is GIS?</vt:lpstr>
      <vt:lpstr>GIS Theory – Geographic Coordinate System</vt:lpstr>
      <vt:lpstr>GIS Theory – Geographic Coordinate System</vt:lpstr>
      <vt:lpstr>GIS Theory – Geographic Coordinate System</vt:lpstr>
      <vt:lpstr>GIS Theory – Geographic Coordinate System</vt:lpstr>
      <vt:lpstr>PowerPoint Presentation</vt:lpstr>
      <vt:lpstr>PowerPoint Presentation</vt:lpstr>
      <vt:lpstr>GIS Theory – Projections</vt:lpstr>
      <vt:lpstr>GIS Theory - Projections</vt:lpstr>
      <vt:lpstr>GIS Theory - Projections</vt:lpstr>
      <vt:lpstr>GIS Theory - Projections</vt:lpstr>
      <vt:lpstr>GIS Theory - Projections</vt:lpstr>
      <vt:lpstr>GIS Theory - Projections</vt:lpstr>
      <vt:lpstr>PowerPoint Presentation</vt:lpstr>
      <vt:lpstr>PowerPoint Presentation</vt:lpstr>
      <vt:lpstr>GIS Theory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Attributes</vt:lpstr>
      <vt:lpstr>GIS Theory - Attributes</vt:lpstr>
      <vt:lpstr>ESRI Products</vt:lpstr>
      <vt:lpstr>ESRI – Products</vt:lpstr>
      <vt:lpstr>ArcGIS Pro</vt:lpstr>
      <vt:lpstr>ArcGIS Online</vt:lpstr>
      <vt:lpstr>ArcGIS Pro</vt:lpstr>
      <vt:lpstr>ArcGIS Pro – Example Workflow</vt:lpstr>
      <vt:lpstr>ArcGIS Pro - Resources</vt:lpstr>
      <vt:lpstr>ArcGIS Pro - Terminology</vt:lpstr>
      <vt:lpstr>Let’s Open ArcMap!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Management</dc:title>
  <cp:lastModifiedBy>Milechin, Dennis</cp:lastModifiedBy>
  <cp:revision>172</cp:revision>
  <dcterms:modified xsi:type="dcterms:W3CDTF">2020-01-23T19:43:58Z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Rosenfeld, Hillary L.</vt:lpwstr>
  </property>
  <property fmtid="{D5CDD505-2E9C-101B-9397-08002B2CF9AE}" pid="4" name="xd_Signature">
    <vt:lpwstr/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Fox, Alison</vt:lpwstr>
  </property>
  <property fmtid="{D5CDD505-2E9C-101B-9397-08002B2CF9AE}" pid="8" name="ContentTypeId">
    <vt:lpwstr>0x010100F5D91573800B074D9DC1ABE8152B2F7B</vt:lpwstr>
  </property>
</Properties>
</file>